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8" r:id="rId1"/>
  </p:sldMasterIdLst>
  <p:handoutMasterIdLst>
    <p:handoutMasterId r:id="rId19"/>
  </p:handoutMasterIdLst>
  <p:sldIdLst>
    <p:sldId id="256" r:id="rId2"/>
    <p:sldId id="263" r:id="rId3"/>
    <p:sldId id="262" r:id="rId4"/>
    <p:sldId id="266" r:id="rId5"/>
    <p:sldId id="258" r:id="rId6"/>
    <p:sldId id="275" r:id="rId7"/>
    <p:sldId id="265" r:id="rId8"/>
    <p:sldId id="259" r:id="rId9"/>
    <p:sldId id="268" r:id="rId10"/>
    <p:sldId id="260" r:id="rId11"/>
    <p:sldId id="257" r:id="rId12"/>
    <p:sldId id="264" r:id="rId13"/>
    <p:sldId id="270" r:id="rId14"/>
    <p:sldId id="274" r:id="rId15"/>
    <p:sldId id="272" r:id="rId16"/>
    <p:sldId id="271"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autoAdjust="0"/>
  </p:normalViewPr>
  <p:slideViewPr>
    <p:cSldViewPr snapToGrid="0">
      <p:cViewPr varScale="1">
        <p:scale>
          <a:sx n="114" d="100"/>
          <a:sy n="114" d="100"/>
        </p:scale>
        <p:origin x="186"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40929C-802E-4327-9895-D0841C75AF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A41708D-FC65-4B8D-A4E5-E540B6458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59F001-1E1A-43AB-A2BD-800E33B9A8A2}" type="datetimeFigureOut">
              <a:rPr lang="en-US" smtClean="0"/>
              <a:t>5/6/2020</a:t>
            </a:fld>
            <a:endParaRPr lang="en-US"/>
          </a:p>
        </p:txBody>
      </p:sp>
      <p:sp>
        <p:nvSpPr>
          <p:cNvPr id="4" name="Footer Placeholder 3">
            <a:extLst>
              <a:ext uri="{FF2B5EF4-FFF2-40B4-BE49-F238E27FC236}">
                <a16:creationId xmlns:a16="http://schemas.microsoft.com/office/drawing/2014/main" id="{FD8E552F-C741-49B7-A7C2-888CC8A328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C755D7F-D98D-4690-A7DC-820DD00BC2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159D7A-3478-497E-81EC-FD95A7A28DA3}" type="slidenum">
              <a:rPr lang="en-US" smtClean="0"/>
              <a:t>‹#›</a:t>
            </a:fld>
            <a:endParaRPr lang="en-US"/>
          </a:p>
        </p:txBody>
      </p:sp>
    </p:spTree>
    <p:extLst>
      <p:ext uri="{BB962C8B-B14F-4D97-AF65-F5344CB8AC3E}">
        <p14:creationId xmlns:p14="http://schemas.microsoft.com/office/powerpoint/2010/main" val="416104684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170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4568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2435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91423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56272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600568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5080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3453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890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3731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7928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327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6765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8314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634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5453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5498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1"/>
            </a:gs>
            <a:gs pos="100000">
              <a:schemeClr val="bg2">
                <a:shade val="94000"/>
                <a:hueMod val="22000"/>
                <a:satMod val="220000"/>
                <a:lumMod val="62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5/6/2020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04282958"/>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BDoXIXk_ZDI?feature=oembe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i-VZF4irkOQ?feature=oemb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bJSCFGB9YIk?feature=oembed"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bg2">
                <a:shade val="94000"/>
                <a:hueMod val="22000"/>
                <a:satMod val="220000"/>
                <a:lumMod val="62000"/>
              </a:schemeClr>
            </a:gs>
          </a:gsLst>
          <a:lin ang="6120000" scaled="1"/>
          <a:tileRect/>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BBFBB23-9099-4EED-A21E-63DB81DD9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E0176E0E-9EAC-418B-9F10-1C3B7C876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E6232F6-EAAE-46E6-A5FA-8825F3ED4D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5D6ECA4-641F-488A-A1F4-48097D57C9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1CE0BF8-C15D-48B8-96DA-91479180BB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7DC08EB-EFDD-4CAC-89C9-140A44D641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3" name="Rectangle 22">
            <a:extLst>
              <a:ext uri="{FF2B5EF4-FFF2-40B4-BE49-F238E27FC236}">
                <a16:creationId xmlns:a16="http://schemas.microsoft.com/office/drawing/2014/main" id="{064A9068-5E56-45C7-94DF-51D98A4DC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C1F631-533B-4B38-AE39-AB1296286272}"/>
              </a:ext>
            </a:extLst>
          </p:cNvPr>
          <p:cNvPicPr>
            <a:picLocks noChangeAspect="1"/>
          </p:cNvPicPr>
          <p:nvPr/>
        </p:nvPicPr>
        <p:blipFill rotWithShape="1">
          <a:blip r:embed="rId2" cstate="print">
            <a:alphaModFix amt="2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p:cNvSpPr>
            <a:spLocks noGrp="1"/>
          </p:cNvSpPr>
          <p:nvPr>
            <p:ph type="ctrTitle"/>
          </p:nvPr>
        </p:nvSpPr>
        <p:spPr>
          <a:xfrm>
            <a:off x="212813" y="74359"/>
            <a:ext cx="4512534" cy="1507067"/>
          </a:xfrm>
        </p:spPr>
        <p:txBody>
          <a:bodyPr vert="horz" lIns="91440" tIns="45720" rIns="91440" bIns="45720" rtlCol="0" anchor="ctr">
            <a:noAutofit/>
          </a:bodyPr>
          <a:lstStyle/>
          <a:p>
            <a:r>
              <a:rPr lang="en-US" sz="6600" u="sng" dirty="0">
                <a:latin typeface="Copperplate Gothic Bold" panose="020E0705020206020404" pitchFamily="34" charset="0"/>
              </a:rPr>
              <a:t>Open</a:t>
            </a:r>
            <a:r>
              <a:rPr lang="en-US" sz="8000" u="sng" dirty="0">
                <a:latin typeface="Copperplate Gothic Bold" panose="020E0705020206020404" pitchFamily="34" charset="0"/>
              </a:rPr>
              <a:t>Z</a:t>
            </a:r>
          </a:p>
        </p:txBody>
      </p:sp>
      <p:sp>
        <p:nvSpPr>
          <p:cNvPr id="5" name="TextBox 4">
            <a:extLst>
              <a:ext uri="{FF2B5EF4-FFF2-40B4-BE49-F238E27FC236}">
                <a16:creationId xmlns:a16="http://schemas.microsoft.com/office/drawing/2014/main" id="{8734BDD5-62D8-409E-9692-9E8FC5326D65}"/>
              </a:ext>
            </a:extLst>
          </p:cNvPr>
          <p:cNvSpPr txBox="1"/>
          <p:nvPr/>
        </p:nvSpPr>
        <p:spPr>
          <a:xfrm>
            <a:off x="617631" y="1816928"/>
            <a:ext cx="2723490" cy="2840566"/>
          </a:xfrm>
          <a:prstGeom prst="rect">
            <a:avLst/>
          </a:prstGeom>
        </p:spPr>
        <p:txBody>
          <a:bodyPr vert="horz" lIns="91440" tIns="45720" rIns="91440" bIns="45720" rtlCol="0" anchor="ctr">
            <a:normAutofit/>
          </a:bodyPr>
          <a:lstStyle/>
          <a:p>
            <a:pPr defTabSz="457200">
              <a:spcBef>
                <a:spcPct val="20000"/>
              </a:spcBef>
              <a:spcAft>
                <a:spcPts val="600"/>
              </a:spcAft>
              <a:buClr>
                <a:schemeClr val="tx1"/>
              </a:buClr>
              <a:buSzPct val="80000"/>
            </a:pPr>
            <a:r>
              <a:rPr lang="en-US" dirty="0"/>
              <a:t>Team Members:</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Alyssa Abram</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Joshua Bonner</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Richard Bowers</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Jonathan Edsell</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Jacob Gallucci</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Ariel Rupp</a:t>
            </a:r>
          </a:p>
        </p:txBody>
      </p:sp>
      <p:grpSp>
        <p:nvGrpSpPr>
          <p:cNvPr id="25" name="Group 24">
            <a:extLst>
              <a:ext uri="{FF2B5EF4-FFF2-40B4-BE49-F238E27FC236}">
                <a16:creationId xmlns:a16="http://schemas.microsoft.com/office/drawing/2014/main" id="{4C426A88-3DF8-4B68-B9A2-D4FA08743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6" name="Straight Connector 25">
              <a:extLst>
                <a:ext uri="{FF2B5EF4-FFF2-40B4-BE49-F238E27FC236}">
                  <a16:creationId xmlns:a16="http://schemas.microsoft.com/office/drawing/2014/main" id="{2D005652-BE5E-4AC3-AFB0-834E39F927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D705EB3-FA30-4D1D-B165-4B325947D2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E3C0096-1670-4A0F-AB22-9CD678ACE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A046895-62AF-4642-A877-93275E2347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7E26277-C888-43BE-AA5D-6608EFEE19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76C7A2FF-5E8C-4853-9394-7A34A3B9D7F5}"/>
              </a:ext>
            </a:extLst>
          </p:cNvPr>
          <p:cNvSpPr txBox="1"/>
          <p:nvPr/>
        </p:nvSpPr>
        <p:spPr>
          <a:xfrm>
            <a:off x="344778" y="1455730"/>
            <a:ext cx="2803003" cy="400110"/>
          </a:xfrm>
          <a:prstGeom prst="rect">
            <a:avLst/>
          </a:prstGeom>
          <a:noFill/>
        </p:spPr>
        <p:txBody>
          <a:bodyPr wrap="square" rtlCol="0">
            <a:spAutoFit/>
          </a:bodyPr>
          <a:lstStyle/>
          <a:p>
            <a:pPr>
              <a:spcAft>
                <a:spcPts val="600"/>
              </a:spcAft>
            </a:pPr>
            <a:r>
              <a:rPr lang="en-US" sz="2000" b="1" i="1" dirty="0">
                <a:latin typeface="Copperplate Gothic Bold" panose="020E0705020206020404" pitchFamily="34" charset="0"/>
              </a:rPr>
              <a:t>HnB Enterprises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3FD2C-6A01-42D4-8F14-4A3E925F7790}"/>
              </a:ext>
            </a:extLst>
          </p:cNvPr>
          <p:cNvSpPr>
            <a:spLocks noGrp="1"/>
          </p:cNvSpPr>
          <p:nvPr>
            <p:ph type="title"/>
          </p:nvPr>
        </p:nvSpPr>
        <p:spPr>
          <a:xfrm>
            <a:off x="530088" y="348521"/>
            <a:ext cx="8534400" cy="894289"/>
          </a:xfrm>
        </p:spPr>
        <p:txBody>
          <a:bodyPr vert="horz" lIns="91440" tIns="45720" rIns="91440" bIns="45720" rtlCol="0" anchor="ctr">
            <a:normAutofit/>
          </a:bodyPr>
          <a:lstStyle/>
          <a:p>
            <a:r>
              <a:rPr lang="en-US" sz="4400" u="sng" dirty="0">
                <a:latin typeface="Copperplate Gothic Bold" panose="020E0705020206020404" pitchFamily="34" charset="0"/>
              </a:rPr>
              <a:t>Music Player</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552195FA-239E-4D0C-9469-65129112F6B2}"/>
              </a:ext>
            </a:extLst>
          </p:cNvPr>
          <p:cNvSpPr txBox="1"/>
          <p:nvPr/>
        </p:nvSpPr>
        <p:spPr>
          <a:xfrm>
            <a:off x="744746" y="1539438"/>
            <a:ext cx="5648434" cy="4673413"/>
          </a:xfrm>
          <a:prstGeom prst="rect">
            <a:avLst/>
          </a:prstGeom>
        </p:spPr>
        <p:txBody>
          <a:bodyPr vert="horz" lIns="91440" tIns="45720" rIns="91440" bIns="45720" rtlCol="0" anchor="ctr">
            <a:normAutofit fontScale="92500" lnSpcReduction="10000"/>
          </a:bodyPr>
          <a:lstStyle/>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A standard expectation of an infotainment system is to provide the user the ability to listen to music of their choice when traveling. Thus, we created our own music player.</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Our system includes a completely unique and custom music player which utilizes </a:t>
            </a:r>
            <a:r>
              <a:rPr lang="en-US" dirty="0" err="1"/>
              <a:t>javazoom</a:t>
            </a:r>
            <a:r>
              <a:rPr lang="en-US" dirty="0"/>
              <a:t> libraries, </a:t>
            </a:r>
            <a:r>
              <a:rPr lang="en-US" dirty="0" err="1"/>
              <a:t>JLayer</a:t>
            </a:r>
            <a:r>
              <a:rPr lang="en-US" dirty="0"/>
              <a:t> and MP3SPI. </a:t>
            </a:r>
            <a:r>
              <a:rPr lang="en-US" dirty="0" err="1"/>
              <a:t>Jlayer</a:t>
            </a:r>
            <a:r>
              <a:rPr lang="en-US" dirty="0"/>
              <a:t> is used for playback while MP3SPI is used for tag pulling</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Classes were implemented to hold an album and its associated mp3 files along with the album art. </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While integrated into the user interface, the user is able to choose an album and play its contents.</a:t>
            </a:r>
          </a:p>
        </p:txBody>
      </p:sp>
      <p:sp>
        <p:nvSpPr>
          <p:cNvPr id="3" name="TextBox 2">
            <a:extLst>
              <a:ext uri="{FF2B5EF4-FFF2-40B4-BE49-F238E27FC236}">
                <a16:creationId xmlns:a16="http://schemas.microsoft.com/office/drawing/2014/main" id="{EF6D392A-C4C6-47A4-86F1-78F363618EA4}"/>
              </a:ext>
            </a:extLst>
          </p:cNvPr>
          <p:cNvSpPr txBox="1"/>
          <p:nvPr/>
        </p:nvSpPr>
        <p:spPr>
          <a:xfrm>
            <a:off x="530088" y="1058144"/>
            <a:ext cx="5648434" cy="369332"/>
          </a:xfrm>
          <a:prstGeom prst="rect">
            <a:avLst/>
          </a:prstGeom>
          <a:noFill/>
        </p:spPr>
        <p:txBody>
          <a:bodyPr wrap="square" rtlCol="0">
            <a:spAutoFit/>
          </a:bodyPr>
          <a:lstStyle/>
          <a:p>
            <a:r>
              <a:rPr lang="en-US" i="1" dirty="0">
                <a:latin typeface="Copperplate Gothic Bold" panose="020E0705020206020404" pitchFamily="34" charset="0"/>
              </a:rPr>
              <a:t>Lead Engineer: Jacob Gallucci</a:t>
            </a:r>
          </a:p>
        </p:txBody>
      </p:sp>
      <p:pic>
        <p:nvPicPr>
          <p:cNvPr id="8" name="Picture 7" descr="A screenshot of a cell phone&#10;&#10;Description automatically generated">
            <a:extLst>
              <a:ext uri="{FF2B5EF4-FFF2-40B4-BE49-F238E27FC236}">
                <a16:creationId xmlns:a16="http://schemas.microsoft.com/office/drawing/2014/main" id="{F2669F9E-FC16-425A-8761-98886EA58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3886" y="3497966"/>
            <a:ext cx="4782749" cy="2876195"/>
          </a:xfrm>
          <a:prstGeom prst="rect">
            <a:avLst/>
          </a:prstGeom>
        </p:spPr>
      </p:pic>
      <p:pic>
        <p:nvPicPr>
          <p:cNvPr id="5" name="Picture 4">
            <a:extLst>
              <a:ext uri="{FF2B5EF4-FFF2-40B4-BE49-F238E27FC236}">
                <a16:creationId xmlns:a16="http://schemas.microsoft.com/office/drawing/2014/main" id="{0D560B9F-6AE3-4ED9-9CC1-30FD8F002F02}"/>
              </a:ext>
            </a:extLst>
          </p:cNvPr>
          <p:cNvPicPr>
            <a:picLocks noChangeAspect="1"/>
          </p:cNvPicPr>
          <p:nvPr/>
        </p:nvPicPr>
        <p:blipFill>
          <a:blip r:embed="rId3"/>
          <a:stretch>
            <a:fillRect/>
          </a:stretch>
        </p:blipFill>
        <p:spPr>
          <a:xfrm>
            <a:off x="6793886" y="414313"/>
            <a:ext cx="4782749" cy="2876195"/>
          </a:xfrm>
          <a:prstGeom prst="rect">
            <a:avLst/>
          </a:prstGeom>
        </p:spPr>
      </p:pic>
    </p:spTree>
    <p:extLst>
      <p:ext uri="{BB962C8B-B14F-4D97-AF65-F5344CB8AC3E}">
        <p14:creationId xmlns:p14="http://schemas.microsoft.com/office/powerpoint/2010/main" val="1745330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F034C-37DC-4B4C-8781-3BA79D94694D}"/>
              </a:ext>
            </a:extLst>
          </p:cNvPr>
          <p:cNvSpPr>
            <a:spLocks noGrp="1"/>
          </p:cNvSpPr>
          <p:nvPr>
            <p:ph type="title"/>
          </p:nvPr>
        </p:nvSpPr>
        <p:spPr>
          <a:xfrm>
            <a:off x="439993" y="266222"/>
            <a:ext cx="10123882" cy="646801"/>
          </a:xfrm>
        </p:spPr>
        <p:txBody>
          <a:bodyPr vert="horz" lIns="91440" tIns="45720" rIns="91440" bIns="45720" rtlCol="0" anchor="ctr">
            <a:noAutofit/>
          </a:bodyPr>
          <a:lstStyle/>
          <a:p>
            <a:r>
              <a:rPr lang="en-US" sz="4400" u="sng" dirty="0">
                <a:latin typeface="Copperplate Gothic Bold" panose="020E0705020206020404" pitchFamily="34" charset="0"/>
              </a:rPr>
              <a:t>Lane Departure Detection</a:t>
            </a:r>
          </a:p>
        </p:txBody>
      </p:sp>
      <p:grpSp>
        <p:nvGrpSpPr>
          <p:cNvPr id="13" name="Group 1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B2D6305E-0E3F-4EFB-87DE-8DB0A1CD2326}"/>
              </a:ext>
            </a:extLst>
          </p:cNvPr>
          <p:cNvSpPr txBox="1"/>
          <p:nvPr/>
        </p:nvSpPr>
        <p:spPr>
          <a:xfrm>
            <a:off x="533964" y="1322148"/>
            <a:ext cx="5623429" cy="4806522"/>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As the title suggests, we have implemented a lane departure system that will warn the user when they are drifting from their lane when the vehicle is in motion.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The system makes use of a camera designed to work with the Raspberry Pi micro computer and uses machine vision, in its traditional sense, to detect the brightly colored lines on a normal road.</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Once the system recognizes these lines within a defined area,  if the lines move too far from one side of the predefined area, the system alerts the user with a distinct audible beep until the user corrects their trajectory.</a:t>
            </a:r>
          </a:p>
        </p:txBody>
      </p:sp>
      <p:sp>
        <p:nvSpPr>
          <p:cNvPr id="3" name="TextBox 2">
            <a:extLst>
              <a:ext uri="{FF2B5EF4-FFF2-40B4-BE49-F238E27FC236}">
                <a16:creationId xmlns:a16="http://schemas.microsoft.com/office/drawing/2014/main" id="{9326AA6F-3FC7-44AB-8131-EB73D8385CEE}"/>
              </a:ext>
            </a:extLst>
          </p:cNvPr>
          <p:cNvSpPr txBox="1"/>
          <p:nvPr/>
        </p:nvSpPr>
        <p:spPr>
          <a:xfrm>
            <a:off x="439993" y="859042"/>
            <a:ext cx="8133049" cy="374185"/>
          </a:xfrm>
          <a:prstGeom prst="rect">
            <a:avLst/>
          </a:prstGeom>
          <a:noFill/>
        </p:spPr>
        <p:txBody>
          <a:bodyPr wrap="square" rtlCol="0">
            <a:spAutoFit/>
          </a:bodyPr>
          <a:lstStyle/>
          <a:p>
            <a:r>
              <a:rPr lang="en-US" i="1" dirty="0">
                <a:latin typeface="Copperplate Gothic Bold" panose="020E0705020206020404" pitchFamily="34" charset="0"/>
              </a:rPr>
              <a:t>Lead Engineer: Jacob Gallucci</a:t>
            </a:r>
          </a:p>
        </p:txBody>
      </p:sp>
      <p:pic>
        <p:nvPicPr>
          <p:cNvPr id="1026" name="Picture 2">
            <a:extLst>
              <a:ext uri="{FF2B5EF4-FFF2-40B4-BE49-F238E27FC236}">
                <a16:creationId xmlns:a16="http://schemas.microsoft.com/office/drawing/2014/main" id="{070743E4-4FEE-4A21-BEA9-CE6BD3C601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3928" y="963440"/>
            <a:ext cx="4620760" cy="26433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CAB19A0-1CFC-49F8-B847-372AEE952B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3928" y="3755851"/>
            <a:ext cx="4620760" cy="264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540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0F65-1795-4D0A-B115-5BD6221C9164}"/>
              </a:ext>
            </a:extLst>
          </p:cNvPr>
          <p:cNvSpPr>
            <a:spLocks noGrp="1"/>
          </p:cNvSpPr>
          <p:nvPr>
            <p:ph type="title"/>
          </p:nvPr>
        </p:nvSpPr>
        <p:spPr>
          <a:xfrm>
            <a:off x="298006" y="5123437"/>
            <a:ext cx="10612320" cy="1507067"/>
          </a:xfrm>
        </p:spPr>
        <p:txBody>
          <a:bodyPr>
            <a:noAutofit/>
          </a:bodyPr>
          <a:lstStyle/>
          <a:p>
            <a:r>
              <a:rPr lang="en-US" sz="4400" u="sng" dirty="0">
                <a:latin typeface="Copperplate Gothic Bold" panose="020E0705020206020404" pitchFamily="34" charset="0"/>
              </a:rPr>
              <a:t>Lane Departure Detection</a:t>
            </a:r>
            <a:endParaRPr lang="en-US" sz="4400" dirty="0"/>
          </a:p>
        </p:txBody>
      </p:sp>
      <p:pic>
        <p:nvPicPr>
          <p:cNvPr id="6" name="Online Media 5" title="GAFBM - Lane Departure Detection">
            <a:hlinkClick r:id="" action="ppaction://media"/>
            <a:extLst>
              <a:ext uri="{FF2B5EF4-FFF2-40B4-BE49-F238E27FC236}">
                <a16:creationId xmlns:a16="http://schemas.microsoft.com/office/drawing/2014/main" id="{3586E74E-A76E-4F85-AA6E-B3AC71EED4E1}"/>
              </a:ext>
            </a:extLst>
          </p:cNvPr>
          <p:cNvPicPr>
            <a:picLocks noRot="1" noChangeAspect="1"/>
          </p:cNvPicPr>
          <p:nvPr>
            <a:videoFile r:link="rId1"/>
          </p:nvPr>
        </p:nvPicPr>
        <p:blipFill>
          <a:blip r:embed="rId3"/>
          <a:stretch>
            <a:fillRect/>
          </a:stretch>
        </p:blipFill>
        <p:spPr>
          <a:xfrm>
            <a:off x="1770112" y="822818"/>
            <a:ext cx="7589709" cy="4269211"/>
          </a:xfrm>
          <a:prstGeom prst="rect">
            <a:avLst/>
          </a:prstGeom>
        </p:spPr>
      </p:pic>
    </p:spTree>
    <p:extLst>
      <p:ext uri="{BB962C8B-B14F-4D97-AF65-F5344CB8AC3E}">
        <p14:creationId xmlns:p14="http://schemas.microsoft.com/office/powerpoint/2010/main" val="255398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9505" y="267641"/>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SUMMARY</a:t>
            </a:r>
          </a:p>
        </p:txBody>
      </p:sp>
      <p:sp>
        <p:nvSpPr>
          <p:cNvPr id="2" name="TextBox 1">
            <a:extLst>
              <a:ext uri="{FF2B5EF4-FFF2-40B4-BE49-F238E27FC236}">
                <a16:creationId xmlns:a16="http://schemas.microsoft.com/office/drawing/2014/main" id="{FEAF35F6-5A8C-4961-A14A-836D9702CAF2}"/>
              </a:ext>
            </a:extLst>
          </p:cNvPr>
          <p:cNvSpPr txBox="1"/>
          <p:nvPr/>
        </p:nvSpPr>
        <p:spPr>
          <a:xfrm>
            <a:off x="589773" y="1464564"/>
            <a:ext cx="9715147"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t>Our system includes many programs including what would be considered premium functions for high end vehicles.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 user can enjoy some built in safety mechanisms, Lane Departure Detection and Parking Collision Detection. The ability to diagnose their own vehicles condition given the On Board Diagnostics. A simple Music Player along with GPS navigation to get them where they need to be.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Overall, our system came out the way we had hoped even with the current world events stifling our progress.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As </a:t>
            </a:r>
            <a:r>
              <a:rPr lang="en-US" dirty="0" err="1"/>
              <a:t>HnB</a:t>
            </a:r>
            <a:r>
              <a:rPr lang="en-US" dirty="0"/>
              <a:t> Enterprises continues onward, we plan to continue working together on future projects. It is our intent to eventually take over the world.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System Requirements: Raspberry Pi4 4GB, OBDII to USB Cable</a:t>
            </a:r>
          </a:p>
        </p:txBody>
      </p:sp>
    </p:spTree>
    <p:extLst>
      <p:ext uri="{BB962C8B-B14F-4D97-AF65-F5344CB8AC3E}">
        <p14:creationId xmlns:p14="http://schemas.microsoft.com/office/powerpoint/2010/main" val="2692240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9505" y="267641"/>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FUTURE WORKS</a:t>
            </a:r>
          </a:p>
        </p:txBody>
      </p:sp>
      <p:sp>
        <p:nvSpPr>
          <p:cNvPr id="2" name="TextBox 1">
            <a:extLst>
              <a:ext uri="{FF2B5EF4-FFF2-40B4-BE49-F238E27FC236}">
                <a16:creationId xmlns:a16="http://schemas.microsoft.com/office/drawing/2014/main" id="{FEAF35F6-5A8C-4961-A14A-836D9702CAF2}"/>
              </a:ext>
            </a:extLst>
          </p:cNvPr>
          <p:cNvSpPr txBox="1"/>
          <p:nvPr/>
        </p:nvSpPr>
        <p:spPr>
          <a:xfrm>
            <a:off x="589773" y="1464564"/>
            <a:ext cx="9715147"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Change library used for GPS system</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Integrate the PCD onto the Pi</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Add multiple files formats to be readable by the Music Player </a:t>
            </a:r>
            <a:br>
              <a:rPr lang="en-US" dirty="0"/>
            </a:br>
            <a:r>
              <a:rPr lang="en-US" dirty="0"/>
              <a:t>(ex. .</a:t>
            </a:r>
            <a:r>
              <a:rPr lang="en-US" dirty="0" err="1"/>
              <a:t>flac</a:t>
            </a:r>
            <a:r>
              <a:rPr lang="en-US" dirty="0"/>
              <a:t>, .</a:t>
            </a:r>
            <a:r>
              <a:rPr lang="en-US" dirty="0" err="1"/>
              <a:t>ogg</a:t>
            </a:r>
            <a:r>
              <a:rPr lang="en-US" dirty="0"/>
              <a:t>, .m4a, etc.)</a:t>
            </a:r>
          </a:p>
        </p:txBody>
      </p:sp>
    </p:spTree>
    <p:extLst>
      <p:ext uri="{BB962C8B-B14F-4D97-AF65-F5344CB8AC3E}">
        <p14:creationId xmlns:p14="http://schemas.microsoft.com/office/powerpoint/2010/main" val="299656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A8050-C90D-4AB7-A8A8-524FE5EBBD5C}"/>
              </a:ext>
            </a:extLst>
          </p:cNvPr>
          <p:cNvSpPr txBox="1"/>
          <p:nvPr/>
        </p:nvSpPr>
        <p:spPr>
          <a:xfrm>
            <a:off x="280189" y="238540"/>
            <a:ext cx="11381724" cy="769441"/>
          </a:xfrm>
          <a:prstGeom prst="rect">
            <a:avLst/>
          </a:prstGeom>
          <a:noFill/>
        </p:spPr>
        <p:txBody>
          <a:bodyPr wrap="square" rtlCol="0">
            <a:spAutoFit/>
          </a:bodyPr>
          <a:lstStyle/>
          <a:p>
            <a:r>
              <a:rPr lang="en-US" sz="4400" u="sng" dirty="0">
                <a:latin typeface="Copperplate Gothic Bold" panose="020E0705020206020404" pitchFamily="34" charset="0"/>
              </a:rPr>
              <a:t>TOOLS AND FRAMEWORKS</a:t>
            </a:r>
          </a:p>
        </p:txBody>
      </p:sp>
      <p:sp>
        <p:nvSpPr>
          <p:cNvPr id="2" name="TextBox 1">
            <a:extLst>
              <a:ext uri="{FF2B5EF4-FFF2-40B4-BE49-F238E27FC236}">
                <a16:creationId xmlns:a16="http://schemas.microsoft.com/office/drawing/2014/main" id="{AA4FCB19-C59D-42AA-BF97-4722F8F2D07D}"/>
              </a:ext>
            </a:extLst>
          </p:cNvPr>
          <p:cNvSpPr txBox="1"/>
          <p:nvPr/>
        </p:nvSpPr>
        <p:spPr>
          <a:xfrm>
            <a:off x="5276258" y="1283567"/>
            <a:ext cx="4106281" cy="2585323"/>
          </a:xfrm>
          <a:prstGeom prst="rect">
            <a:avLst/>
          </a:prstGeom>
          <a:noFill/>
        </p:spPr>
        <p:txBody>
          <a:bodyPr wrap="square" rtlCol="0">
            <a:spAutoFit/>
          </a:bodyPr>
          <a:lstStyle/>
          <a:p>
            <a:r>
              <a:rPr lang="en-US" b="1" u="sng" dirty="0"/>
              <a:t>Hardware:</a:t>
            </a:r>
          </a:p>
          <a:p>
            <a:pPr marL="285750" indent="-285750">
              <a:buFont typeface="Arial" panose="020B0604020202020204" pitchFamily="34" charset="0"/>
              <a:buChar char="•"/>
            </a:pPr>
            <a:r>
              <a:rPr lang="en-US" dirty="0"/>
              <a:t>Raspberry Pi4 Micro Computer</a:t>
            </a:r>
          </a:p>
          <a:p>
            <a:pPr marL="285750" indent="-285750">
              <a:buFont typeface="Arial" panose="020B0604020202020204" pitchFamily="34" charset="0"/>
              <a:buChar char="•"/>
            </a:pPr>
            <a:r>
              <a:rPr lang="en-US" dirty="0"/>
              <a:t>Raspberry Pi Camera</a:t>
            </a:r>
          </a:p>
          <a:p>
            <a:pPr marL="285750" indent="-285750">
              <a:buFont typeface="Arial" panose="020B0604020202020204" pitchFamily="34" charset="0"/>
              <a:buChar char="•"/>
            </a:pPr>
            <a:r>
              <a:rPr lang="en-US" dirty="0"/>
              <a:t>LCD Touch Screen</a:t>
            </a:r>
          </a:p>
          <a:p>
            <a:pPr marL="285750" indent="-285750">
              <a:buFont typeface="Arial" panose="020B0604020202020204" pitchFamily="34" charset="0"/>
              <a:buChar char="•"/>
            </a:pPr>
            <a:r>
              <a:rPr lang="en-US" dirty="0"/>
              <a:t>Arduino Uno Micro Controller</a:t>
            </a:r>
          </a:p>
          <a:p>
            <a:pPr marL="285750" indent="-285750">
              <a:buFont typeface="Arial" panose="020B0604020202020204" pitchFamily="34" charset="0"/>
              <a:buChar char="•"/>
            </a:pPr>
            <a:r>
              <a:rPr lang="en-US" dirty="0"/>
              <a:t>ELM327 USB OBD Adapter</a:t>
            </a:r>
          </a:p>
          <a:p>
            <a:pPr marL="285750" indent="-285750">
              <a:buFont typeface="Arial" panose="020B0604020202020204" pitchFamily="34" charset="0"/>
              <a:buChar char="•"/>
            </a:pPr>
            <a:r>
              <a:rPr lang="en-US" dirty="0"/>
              <a:t>SR04 Ultra Sonic Sensors</a:t>
            </a:r>
          </a:p>
          <a:p>
            <a:pPr marL="285750" indent="-285750">
              <a:buFont typeface="Arial" panose="020B0604020202020204" pitchFamily="34" charset="0"/>
              <a:buChar char="•"/>
            </a:pPr>
            <a:r>
              <a:rPr lang="en-US" dirty="0"/>
              <a:t>Passive Buzzer</a:t>
            </a:r>
          </a:p>
          <a:p>
            <a:pPr marL="285750" indent="-285750">
              <a:buFont typeface="Arial" panose="020B0604020202020204" pitchFamily="34" charset="0"/>
              <a:buChar char="•"/>
            </a:pPr>
            <a:r>
              <a:rPr lang="en-US" dirty="0"/>
              <a:t>RGB LEDs</a:t>
            </a:r>
          </a:p>
        </p:txBody>
      </p:sp>
      <p:sp>
        <p:nvSpPr>
          <p:cNvPr id="3" name="TextBox 2">
            <a:extLst>
              <a:ext uri="{FF2B5EF4-FFF2-40B4-BE49-F238E27FC236}">
                <a16:creationId xmlns:a16="http://schemas.microsoft.com/office/drawing/2014/main" id="{9E1FCEF9-4FBA-4EDA-A46E-9CBF2D2A268E}"/>
              </a:ext>
            </a:extLst>
          </p:cNvPr>
          <p:cNvSpPr txBox="1"/>
          <p:nvPr/>
        </p:nvSpPr>
        <p:spPr>
          <a:xfrm>
            <a:off x="494116" y="1283567"/>
            <a:ext cx="4270987" cy="2031325"/>
          </a:xfrm>
          <a:prstGeom prst="rect">
            <a:avLst/>
          </a:prstGeom>
          <a:noFill/>
        </p:spPr>
        <p:txBody>
          <a:bodyPr wrap="square" rtlCol="0">
            <a:spAutoFit/>
          </a:bodyPr>
          <a:lstStyle/>
          <a:p>
            <a:r>
              <a:rPr lang="en-US" b="1" u="sng" dirty="0"/>
              <a:t>Software:</a:t>
            </a:r>
            <a:endParaRPr lang="en-US" dirty="0"/>
          </a:p>
          <a:p>
            <a:pPr marL="285750" indent="-285750">
              <a:buFont typeface="Arial" panose="020B0604020202020204" pitchFamily="34" charset="0"/>
              <a:buChar char="•"/>
            </a:pPr>
            <a:r>
              <a:rPr lang="en-US" dirty="0"/>
              <a:t>Java and Python Programming Languages</a:t>
            </a:r>
          </a:p>
          <a:p>
            <a:pPr marL="285750" indent="-285750">
              <a:buFont typeface="Arial" panose="020B0604020202020204" pitchFamily="34" charset="0"/>
              <a:buChar char="•"/>
            </a:pPr>
            <a:r>
              <a:rPr lang="en-US" dirty="0"/>
              <a:t>Python-OBD</a:t>
            </a:r>
          </a:p>
          <a:p>
            <a:pPr marL="285750" indent="-285750">
              <a:buFont typeface="Arial" panose="020B0604020202020204" pitchFamily="34" charset="0"/>
              <a:buChar char="•"/>
            </a:pPr>
            <a:r>
              <a:rPr lang="en-US" dirty="0"/>
              <a:t>ArcGIS</a:t>
            </a:r>
          </a:p>
          <a:p>
            <a:pPr marL="285750" indent="-285750">
              <a:buFont typeface="Arial" panose="020B0604020202020204" pitchFamily="34" charset="0"/>
              <a:buChar char="•"/>
            </a:pPr>
            <a:r>
              <a:rPr lang="en-US" dirty="0" err="1"/>
              <a:t>Javazoom</a:t>
            </a:r>
            <a:r>
              <a:rPr lang="en-US" dirty="0"/>
              <a:t>, </a:t>
            </a:r>
            <a:r>
              <a:rPr lang="en-US" dirty="0" err="1"/>
              <a:t>Jlayer</a:t>
            </a:r>
            <a:r>
              <a:rPr lang="en-US" dirty="0"/>
              <a:t>, and MP3SPI</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49100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0283" y="272616"/>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TEAM MEMBERS</a:t>
            </a:r>
          </a:p>
        </p:txBody>
      </p:sp>
      <p:sp>
        <p:nvSpPr>
          <p:cNvPr id="2" name="TextBox 1">
            <a:extLst>
              <a:ext uri="{FF2B5EF4-FFF2-40B4-BE49-F238E27FC236}">
                <a16:creationId xmlns:a16="http://schemas.microsoft.com/office/drawing/2014/main" id="{FEAF35F6-5A8C-4961-A14A-836D9702CAF2}"/>
              </a:ext>
            </a:extLst>
          </p:cNvPr>
          <p:cNvSpPr txBox="1"/>
          <p:nvPr/>
        </p:nvSpPr>
        <p:spPr>
          <a:xfrm>
            <a:off x="360291" y="1821702"/>
            <a:ext cx="11082292" cy="3416320"/>
          </a:xfrm>
          <a:prstGeom prst="rect">
            <a:avLst/>
          </a:prstGeom>
          <a:noFill/>
        </p:spPr>
        <p:txBody>
          <a:bodyPr wrap="square" rtlCol="0">
            <a:spAutoFit/>
          </a:bodyPr>
          <a:lstStyle/>
          <a:p>
            <a:r>
              <a:rPr lang="en-US" b="1" dirty="0"/>
              <a:t>Alyssa Abram</a:t>
            </a:r>
            <a:r>
              <a:rPr lang="en-US" dirty="0"/>
              <a:t>: GPS Navigation, Project Management, &amp; Documentation</a:t>
            </a:r>
          </a:p>
          <a:p>
            <a:endParaRPr lang="en-US" dirty="0"/>
          </a:p>
          <a:p>
            <a:r>
              <a:rPr lang="en-US" b="1" dirty="0"/>
              <a:t>Joshua Bonner</a:t>
            </a:r>
            <a:r>
              <a:rPr lang="en-US" dirty="0"/>
              <a:t>: Parking Collision Detection, Electrical Engineering, &amp;Hardware Integration</a:t>
            </a:r>
          </a:p>
          <a:p>
            <a:endParaRPr lang="en-US" dirty="0"/>
          </a:p>
          <a:p>
            <a:r>
              <a:rPr lang="en-US" b="1" dirty="0"/>
              <a:t>Richard Bowser</a:t>
            </a:r>
            <a:r>
              <a:rPr lang="en-US" dirty="0"/>
              <a:t>: On Board Diagnostics, Computer Engineering, &amp; Electrical Engineering</a:t>
            </a:r>
          </a:p>
          <a:p>
            <a:endParaRPr lang="en-US" dirty="0"/>
          </a:p>
          <a:p>
            <a:r>
              <a:rPr lang="en-US" b="1" dirty="0"/>
              <a:t>Jonathan </a:t>
            </a:r>
            <a:r>
              <a:rPr lang="en-US" b="1" dirty="0" err="1"/>
              <a:t>Edsell</a:t>
            </a:r>
            <a:r>
              <a:rPr lang="en-US" dirty="0"/>
              <a:t>: User Interface, Research, &amp; Development</a:t>
            </a:r>
          </a:p>
          <a:p>
            <a:endParaRPr lang="en-US" dirty="0"/>
          </a:p>
          <a:p>
            <a:r>
              <a:rPr lang="en-US" b="1" dirty="0"/>
              <a:t>Jacob Gallucci</a:t>
            </a:r>
            <a:r>
              <a:rPr lang="en-US" dirty="0"/>
              <a:t>: Lane Departure Detection, Music Player, Web Developer, &amp; Software Engineering</a:t>
            </a:r>
          </a:p>
          <a:p>
            <a:endParaRPr lang="en-US" dirty="0"/>
          </a:p>
          <a:p>
            <a:r>
              <a:rPr lang="en-US" b="1" dirty="0"/>
              <a:t>Ariel Rupp</a:t>
            </a:r>
            <a:r>
              <a:rPr lang="en-US" dirty="0"/>
              <a:t>: Music Player, GPS Navigation, Web Developer, &amp; Documentation</a:t>
            </a:r>
          </a:p>
          <a:p>
            <a:r>
              <a:rPr lang="en-US" dirty="0"/>
              <a:t> </a:t>
            </a:r>
          </a:p>
        </p:txBody>
      </p:sp>
    </p:spTree>
    <p:extLst>
      <p:ext uri="{BB962C8B-B14F-4D97-AF65-F5344CB8AC3E}">
        <p14:creationId xmlns:p14="http://schemas.microsoft.com/office/powerpoint/2010/main" val="361824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1778BC-39D4-49AE-BA58-62A152E90CDA}"/>
              </a:ext>
            </a:extLst>
          </p:cNvPr>
          <p:cNvSpPr txBox="1"/>
          <p:nvPr/>
        </p:nvSpPr>
        <p:spPr>
          <a:xfrm>
            <a:off x="3845023" y="2659559"/>
            <a:ext cx="7621894" cy="769441"/>
          </a:xfrm>
          <a:prstGeom prst="rect">
            <a:avLst/>
          </a:prstGeom>
          <a:noFill/>
        </p:spPr>
        <p:txBody>
          <a:bodyPr wrap="square" rtlCol="0">
            <a:spAutoFit/>
          </a:bodyPr>
          <a:lstStyle/>
          <a:p>
            <a:r>
              <a:rPr lang="en-US" sz="4400" b="1" dirty="0">
                <a:latin typeface="Copperplate Gothic Bold" panose="020E0705020206020404" pitchFamily="34" charset="0"/>
              </a:rPr>
              <a:t>QUESTIONS?</a:t>
            </a:r>
          </a:p>
        </p:txBody>
      </p:sp>
    </p:spTree>
    <p:extLst>
      <p:ext uri="{BB962C8B-B14F-4D97-AF65-F5344CB8AC3E}">
        <p14:creationId xmlns:p14="http://schemas.microsoft.com/office/powerpoint/2010/main" val="456148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8E1FE6-B436-40FF-AAC5-D95D0303B9DE}"/>
              </a:ext>
            </a:extLst>
          </p:cNvPr>
          <p:cNvSpPr txBox="1"/>
          <p:nvPr/>
        </p:nvSpPr>
        <p:spPr>
          <a:xfrm>
            <a:off x="812169" y="687220"/>
            <a:ext cx="8820268" cy="4794839"/>
          </a:xfrm>
          <a:prstGeom prst="rect">
            <a:avLst/>
          </a:prstGeom>
          <a:noFill/>
        </p:spPr>
        <p:txBody>
          <a:bodyPr wrap="square" rtlCol="0">
            <a:spAutoFit/>
          </a:bodyPr>
          <a:lstStyle/>
          <a:p>
            <a:pPr>
              <a:lnSpc>
                <a:spcPct val="150000"/>
              </a:lnSpc>
            </a:pPr>
            <a:r>
              <a:rPr lang="en-US" sz="4400" u="sng" dirty="0">
                <a:latin typeface="Copperplate Gothic Bold" panose="020E0705020206020404" pitchFamily="34" charset="0"/>
              </a:rPr>
              <a:t>AGENDA</a:t>
            </a:r>
            <a:endParaRPr lang="en-US" sz="4400" dirty="0">
              <a:latin typeface="Copperplate Gothic Bold" panose="020E0705020206020404" pitchFamily="34" charset="0"/>
            </a:endParaRPr>
          </a:p>
          <a:p>
            <a:pPr marL="342900" indent="-342900">
              <a:lnSpc>
                <a:spcPct val="150000"/>
              </a:lnSpc>
              <a:buFont typeface="+mj-lt"/>
              <a:buAutoNum type="arabicPeriod"/>
            </a:pPr>
            <a:r>
              <a:rPr lang="en-US" dirty="0"/>
              <a:t>PURPOSE</a:t>
            </a:r>
          </a:p>
          <a:p>
            <a:pPr marL="342900" indent="-342900">
              <a:lnSpc>
                <a:spcPct val="150000"/>
              </a:lnSpc>
              <a:buFont typeface="+mj-lt"/>
              <a:buAutoNum type="arabicPeriod"/>
            </a:pPr>
            <a:r>
              <a:rPr lang="en-US" dirty="0"/>
              <a:t>PARKING COLLISION DETECTION</a:t>
            </a:r>
          </a:p>
          <a:p>
            <a:pPr marL="342900" indent="-342900">
              <a:lnSpc>
                <a:spcPct val="150000"/>
              </a:lnSpc>
              <a:buFont typeface="+mj-lt"/>
              <a:buAutoNum type="arabicPeriod"/>
            </a:pPr>
            <a:r>
              <a:rPr lang="en-US" dirty="0"/>
              <a:t>ON BOARD DIAGNOSTICS</a:t>
            </a:r>
          </a:p>
          <a:p>
            <a:pPr marL="342900" indent="-342900">
              <a:lnSpc>
                <a:spcPct val="150000"/>
              </a:lnSpc>
              <a:buFont typeface="+mj-lt"/>
              <a:buAutoNum type="arabicPeriod"/>
            </a:pPr>
            <a:r>
              <a:rPr lang="en-US" dirty="0"/>
              <a:t>GPS NAVIGATION</a:t>
            </a:r>
          </a:p>
          <a:p>
            <a:pPr marL="342900" indent="-342900">
              <a:lnSpc>
                <a:spcPct val="150000"/>
              </a:lnSpc>
              <a:buFont typeface="+mj-lt"/>
              <a:buAutoNum type="arabicPeriod"/>
            </a:pPr>
            <a:r>
              <a:rPr lang="en-US" dirty="0"/>
              <a:t>USER INTERFACE</a:t>
            </a:r>
          </a:p>
          <a:p>
            <a:pPr marL="342900" indent="-342900">
              <a:lnSpc>
                <a:spcPct val="150000"/>
              </a:lnSpc>
              <a:buFont typeface="+mj-lt"/>
              <a:buAutoNum type="arabicPeriod"/>
            </a:pPr>
            <a:r>
              <a:rPr lang="en-US" dirty="0"/>
              <a:t>LANE DEPARTURE DETECTION</a:t>
            </a:r>
          </a:p>
          <a:p>
            <a:pPr marL="342900" indent="-342900">
              <a:lnSpc>
                <a:spcPct val="150000"/>
              </a:lnSpc>
              <a:buFont typeface="+mj-lt"/>
              <a:buAutoNum type="arabicPeriod"/>
            </a:pPr>
            <a:r>
              <a:rPr lang="en-US" dirty="0"/>
              <a:t>MUSIC PLAYER</a:t>
            </a:r>
          </a:p>
          <a:p>
            <a:pPr marL="342900" indent="-342900">
              <a:lnSpc>
                <a:spcPct val="150000"/>
              </a:lnSpc>
              <a:buFont typeface="+mj-lt"/>
              <a:buAutoNum type="arabicPeriod"/>
            </a:pPr>
            <a:r>
              <a:rPr lang="en-US" dirty="0"/>
              <a:t>WRAP UP</a:t>
            </a:r>
          </a:p>
          <a:p>
            <a:pPr marL="342900" indent="-342900">
              <a:lnSpc>
                <a:spcPct val="150000"/>
              </a:lnSpc>
              <a:buFont typeface="+mj-lt"/>
              <a:buAutoNum type="arabicPeriod"/>
            </a:pPr>
            <a:r>
              <a:rPr lang="en-US" dirty="0"/>
              <a:t>Q/A</a:t>
            </a:r>
          </a:p>
        </p:txBody>
      </p:sp>
    </p:spTree>
    <p:extLst>
      <p:ext uri="{BB962C8B-B14F-4D97-AF65-F5344CB8AC3E}">
        <p14:creationId xmlns:p14="http://schemas.microsoft.com/office/powerpoint/2010/main" val="75100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CC7770B-E4E1-42D6-9437-DAA4A3A9E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5A26DE5B-A1A6-4746-8EF7-4D6809ED75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15">
              <a:extLst>
                <a:ext uri="{FF2B5EF4-FFF2-40B4-BE49-F238E27FC236}">
                  <a16:creationId xmlns:a16="http://schemas.microsoft.com/office/drawing/2014/main" id="{377A3DDA-BF17-4302-867E-EBFD777B0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BE30704-4227-4B7B-BDB8-BFCF39086F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923B1E7-AEA4-42D8-8F4A-9D116F2966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21B6244-6EAE-442C-ACCF-8146103EC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1" name="Rectangle 2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B0FBED8-E7DB-42D0-AA03-4780A859714E}"/>
              </a:ext>
            </a:extLst>
          </p:cNvPr>
          <p:cNvSpPr>
            <a:spLocks noGrp="1"/>
          </p:cNvSpPr>
          <p:nvPr>
            <p:ph type="title"/>
          </p:nvPr>
        </p:nvSpPr>
        <p:spPr>
          <a:xfrm>
            <a:off x="537897" y="238540"/>
            <a:ext cx="8534400" cy="603214"/>
          </a:xfrm>
        </p:spPr>
        <p:txBody>
          <a:bodyPr vert="horz" lIns="91440" tIns="45720" rIns="91440" bIns="45720" rtlCol="0" anchor="ctr">
            <a:normAutofit fontScale="90000"/>
          </a:bodyPr>
          <a:lstStyle/>
          <a:p>
            <a:r>
              <a:rPr lang="en-US" sz="4400" u="sng" dirty="0">
                <a:latin typeface="Copperplate Gothic Bold" panose="020E0705020206020404" pitchFamily="34" charset="0"/>
              </a:rPr>
              <a:t>Purpose</a:t>
            </a:r>
          </a:p>
        </p:txBody>
      </p:sp>
      <p:grpSp>
        <p:nvGrpSpPr>
          <p:cNvPr id="59" name="Group 2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20E3D003-60C3-4081-896E-1AB1885F4F35}"/>
              </a:ext>
            </a:extLst>
          </p:cNvPr>
          <p:cNvSpPr txBox="1"/>
          <p:nvPr/>
        </p:nvSpPr>
        <p:spPr>
          <a:xfrm>
            <a:off x="493976" y="1716398"/>
            <a:ext cx="8534400" cy="3615267"/>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In the beginning we sought to challenge ourselves and expand our knowledge within the realms of computer science and engineering. We decided to create a complex project consisting of multiple disciplines not only within the computer science field but that of other engineering fields as well.</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Thus we created, from scratch, an infotainment system customized for the Nissan 350z.</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With the composition of the team and its many different talents, we divulged our own unique touches on the system to create something that stands out from other projects.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It is our hope that you will be just as impressed as we are with the functionality and all that the system is capable of.</a:t>
            </a:r>
          </a:p>
        </p:txBody>
      </p:sp>
    </p:spTree>
    <p:extLst>
      <p:ext uri="{BB962C8B-B14F-4D97-AF65-F5344CB8AC3E}">
        <p14:creationId xmlns:p14="http://schemas.microsoft.com/office/powerpoint/2010/main" val="1869353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C021F2B-E36E-4D1E-B6AD-182B55379A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106591D4-FCA8-487E-932B-9295D8AE1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FA3C3E3-3553-41FF-94E3-4755493D1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6877872-9969-41A3-9C01-7D105E0298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BEB398F-782C-4B4F-9993-C92F32D08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7389EFA-C586-4A73-AB69-A42AC1C8BB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8">
            <a:extLst>
              <a:ext uri="{FF2B5EF4-FFF2-40B4-BE49-F238E27FC236}">
                <a16:creationId xmlns:a16="http://schemas.microsoft.com/office/drawing/2014/main" id="{8CC8DB77-E1FC-45D1-B95D-E6C758B5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62EF8-2E98-4CAE-B608-525B12B37EF7}"/>
              </a:ext>
            </a:extLst>
          </p:cNvPr>
          <p:cNvSpPr>
            <a:spLocks noGrp="1"/>
          </p:cNvSpPr>
          <p:nvPr>
            <p:ph type="title"/>
          </p:nvPr>
        </p:nvSpPr>
        <p:spPr>
          <a:xfrm>
            <a:off x="4336766" y="58473"/>
            <a:ext cx="7775238" cy="1507067"/>
          </a:xfrm>
        </p:spPr>
        <p:txBody>
          <a:bodyPr vert="horz" lIns="91440" tIns="45720" rIns="91440" bIns="45720" rtlCol="0" anchor="ctr">
            <a:noAutofit/>
          </a:bodyPr>
          <a:lstStyle/>
          <a:p>
            <a:pPr algn="ctr"/>
            <a:r>
              <a:rPr lang="en-US" sz="4400" u="sng" dirty="0">
                <a:latin typeface="Copperplate Gothic Bold" panose="020E0705020206020404" pitchFamily="34" charset="0"/>
              </a:rPr>
              <a:t>Infotainment system</a:t>
            </a:r>
          </a:p>
        </p:txBody>
      </p:sp>
      <p:sp>
        <p:nvSpPr>
          <p:cNvPr id="21" name="Snip Diagonal Corner Rectangle 16">
            <a:extLst>
              <a:ext uri="{FF2B5EF4-FFF2-40B4-BE49-F238E27FC236}">
                <a16:creationId xmlns:a16="http://schemas.microsoft.com/office/drawing/2014/main" id="{4C829938-3E83-470E-BE9D-D826DEC7E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1518"/>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motorcycle, engine&#10;&#10;Description automatically generated">
            <a:extLst>
              <a:ext uri="{FF2B5EF4-FFF2-40B4-BE49-F238E27FC236}">
                <a16:creationId xmlns:a16="http://schemas.microsoft.com/office/drawing/2014/main" id="{75715C2C-7048-46F4-AE1C-7C9BAB20157F}"/>
              </a:ext>
            </a:extLst>
          </p:cNvPr>
          <p:cNvPicPr>
            <a:picLocks noChangeAspect="1"/>
          </p:cNvPicPr>
          <p:nvPr/>
        </p:nvPicPr>
        <p:blipFill rotWithShape="1">
          <a:blip r:embed="rId2">
            <a:extLst>
              <a:ext uri="{28A0092B-C50C-407E-A947-70E740481C1C}">
                <a14:useLocalDpi xmlns:a14="http://schemas.microsoft.com/office/drawing/2010/main" val="0"/>
              </a:ext>
            </a:extLst>
          </a:blip>
          <a:srcRect t="9689" r="-4" b="33041"/>
          <a:stretch/>
        </p:blipFill>
        <p:spPr>
          <a:xfrm>
            <a:off x="800558" y="786118"/>
            <a:ext cx="3337560" cy="2404227"/>
          </a:xfrm>
          <a:custGeom>
            <a:avLst/>
            <a:gdLst/>
            <a:ahLst/>
            <a:cxnLst/>
            <a:rect l="l" t="t" r="r" b="b"/>
            <a:pathLst>
              <a:path w="3337560" h="2404227">
                <a:moveTo>
                  <a:pt x="384420" y="0"/>
                </a:moveTo>
                <a:lnTo>
                  <a:pt x="3337560" y="0"/>
                </a:lnTo>
                <a:lnTo>
                  <a:pt x="3337560" y="2404227"/>
                </a:lnTo>
                <a:lnTo>
                  <a:pt x="0" y="2404227"/>
                </a:lnTo>
                <a:lnTo>
                  <a:pt x="0" y="384420"/>
                </a:lnTo>
                <a:close/>
              </a:path>
            </a:pathLst>
          </a:custGeom>
        </p:spPr>
      </p:pic>
      <p:pic>
        <p:nvPicPr>
          <p:cNvPr id="7" name="Picture 6" descr="A picture containing car, sitting, black, meter&#10;&#10;Description automatically generated">
            <a:extLst>
              <a:ext uri="{FF2B5EF4-FFF2-40B4-BE49-F238E27FC236}">
                <a16:creationId xmlns:a16="http://schemas.microsoft.com/office/drawing/2014/main" id="{980CF73B-0930-4771-84BE-02DAF97F35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424" r="1" b="1740"/>
          <a:stretch/>
        </p:blipFill>
        <p:spPr>
          <a:xfrm>
            <a:off x="800558" y="3344575"/>
            <a:ext cx="3337560" cy="2397590"/>
          </a:xfrm>
          <a:custGeom>
            <a:avLst/>
            <a:gdLst/>
            <a:ahLst/>
            <a:cxnLst/>
            <a:rect l="l" t="t" r="r" b="b"/>
            <a:pathLst>
              <a:path w="3337560" h="2397590">
                <a:moveTo>
                  <a:pt x="0" y="0"/>
                </a:moveTo>
                <a:lnTo>
                  <a:pt x="3337560" y="0"/>
                </a:lnTo>
                <a:lnTo>
                  <a:pt x="3337560" y="2013170"/>
                </a:lnTo>
                <a:lnTo>
                  <a:pt x="2953140" y="2397590"/>
                </a:lnTo>
                <a:lnTo>
                  <a:pt x="0" y="2397590"/>
                </a:lnTo>
                <a:close/>
              </a:path>
            </a:pathLst>
          </a:custGeom>
        </p:spPr>
      </p:pic>
      <p:sp>
        <p:nvSpPr>
          <p:cNvPr id="3" name="TextBox 2">
            <a:extLst>
              <a:ext uri="{FF2B5EF4-FFF2-40B4-BE49-F238E27FC236}">
                <a16:creationId xmlns:a16="http://schemas.microsoft.com/office/drawing/2014/main" id="{412CDDB2-4C89-4C6F-8DA8-B84FA4A47A23}"/>
              </a:ext>
            </a:extLst>
          </p:cNvPr>
          <p:cNvSpPr txBox="1"/>
          <p:nvPr/>
        </p:nvSpPr>
        <p:spPr>
          <a:xfrm>
            <a:off x="4931209" y="1676400"/>
            <a:ext cx="6253792" cy="3615267"/>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As mentioned previously, we created an infotainment system that includes many functions which will be discussed in this presentation.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system includes, a Raspberry Pi4 micro computer attached to a touch screen LCD which is used in place of a </a:t>
            </a:r>
            <a:r>
              <a:rPr lang="en-US" sz="1600" dirty="0" err="1"/>
              <a:t>headunit</a:t>
            </a:r>
            <a:r>
              <a:rPr lang="en-US" sz="1600" dirty="0"/>
              <a:t> inside a Nissan 350z.</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With some research, we connected the appropriate wires from the gutted dash of the vehicle. This required the expertise and knowledge of many disciplines such as electrical engineering and some mechanical know how.</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end result is a fully functional computer embedded into a motor vehicle.</a:t>
            </a:r>
          </a:p>
        </p:txBody>
      </p:sp>
      <p:grpSp>
        <p:nvGrpSpPr>
          <p:cNvPr id="23" name="Group 22">
            <a:extLst>
              <a:ext uri="{FF2B5EF4-FFF2-40B4-BE49-F238E27FC236}">
                <a16:creationId xmlns:a16="http://schemas.microsoft.com/office/drawing/2014/main" id="{7781737B-1297-4548-AC87-88DB5A35A1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81223E91-E446-4B0D-AA77-54DB37B146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ABCAFCA-99FF-437E-BFAD-88BB4E8701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C9ADBA8-4B59-40FF-82C7-28AEED09A7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E71A33C-0575-457E-85B1-BE0BA7592D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903BCFE-1C11-4455-A202-DB0FBE5335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6705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C9526-A34C-423F-92C6-D49CB5861A90}"/>
              </a:ext>
            </a:extLst>
          </p:cNvPr>
          <p:cNvSpPr>
            <a:spLocks noGrp="1"/>
          </p:cNvSpPr>
          <p:nvPr>
            <p:ph type="title"/>
          </p:nvPr>
        </p:nvSpPr>
        <p:spPr>
          <a:xfrm>
            <a:off x="386207" y="254106"/>
            <a:ext cx="10666108" cy="698632"/>
          </a:xfrm>
        </p:spPr>
        <p:txBody>
          <a:bodyPr vert="horz" lIns="91440" tIns="45720" rIns="91440" bIns="45720" rtlCol="0" anchor="ctr">
            <a:normAutofit fontScale="90000"/>
          </a:bodyPr>
          <a:lstStyle/>
          <a:p>
            <a:r>
              <a:rPr lang="en-US" sz="4400" u="sng" dirty="0">
                <a:latin typeface="Copperplate Gothic Bold" panose="020E0705020206020404" pitchFamily="34" charset="0"/>
              </a:rPr>
              <a:t>INSTALLING IN THE 350Z</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7" name="Online Media 6" title="Installing in the Z">
            <a:hlinkClick r:id="" action="ppaction://media"/>
            <a:extLst>
              <a:ext uri="{FF2B5EF4-FFF2-40B4-BE49-F238E27FC236}">
                <a16:creationId xmlns:a16="http://schemas.microsoft.com/office/drawing/2014/main" id="{6DD117DB-8DB0-4C63-B556-D5BB3B7D61E7}"/>
              </a:ext>
            </a:extLst>
          </p:cNvPr>
          <p:cNvPicPr>
            <a:picLocks noRot="1" noChangeAspect="1"/>
          </p:cNvPicPr>
          <p:nvPr>
            <a:videoFile r:link="rId1"/>
          </p:nvPr>
        </p:nvPicPr>
        <p:blipFill>
          <a:blip r:embed="rId3"/>
          <a:stretch>
            <a:fillRect/>
          </a:stretch>
        </p:blipFill>
        <p:spPr>
          <a:xfrm>
            <a:off x="386207" y="1968501"/>
            <a:ext cx="6096000" cy="3429000"/>
          </a:xfrm>
          <a:prstGeom prst="rect">
            <a:avLst/>
          </a:prstGeom>
        </p:spPr>
      </p:pic>
      <p:sp>
        <p:nvSpPr>
          <p:cNvPr id="17" name="TextBox 16">
            <a:extLst>
              <a:ext uri="{FF2B5EF4-FFF2-40B4-BE49-F238E27FC236}">
                <a16:creationId xmlns:a16="http://schemas.microsoft.com/office/drawing/2014/main" id="{8D200188-E4A0-44B4-85B2-994F0E0AF6E1}"/>
              </a:ext>
            </a:extLst>
          </p:cNvPr>
          <p:cNvSpPr txBox="1"/>
          <p:nvPr/>
        </p:nvSpPr>
        <p:spPr>
          <a:xfrm>
            <a:off x="7094149" y="2113340"/>
            <a:ext cx="4459677"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t>Over the spring break, we got together to install the infotainment system into the Nissan 350z.</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As you can see, the car’s old system was removed so that the new one could be installed.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As a group, we discussed the best way to proceed with the installation of the infotainment system.</a:t>
            </a:r>
          </a:p>
        </p:txBody>
      </p:sp>
    </p:spTree>
    <p:extLst>
      <p:ext uri="{BB962C8B-B14F-4D97-AF65-F5344CB8AC3E}">
        <p14:creationId xmlns:p14="http://schemas.microsoft.com/office/powerpoint/2010/main" val="80326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C9526-A34C-423F-92C6-D49CB5861A90}"/>
              </a:ext>
            </a:extLst>
          </p:cNvPr>
          <p:cNvSpPr>
            <a:spLocks noGrp="1"/>
          </p:cNvSpPr>
          <p:nvPr>
            <p:ph type="title"/>
          </p:nvPr>
        </p:nvSpPr>
        <p:spPr>
          <a:xfrm>
            <a:off x="386207" y="254106"/>
            <a:ext cx="10666108" cy="698632"/>
          </a:xfrm>
        </p:spPr>
        <p:txBody>
          <a:bodyPr vert="horz" lIns="91440" tIns="45720" rIns="91440" bIns="45720" rtlCol="0" anchor="ctr">
            <a:normAutofit fontScale="90000"/>
          </a:bodyPr>
          <a:lstStyle/>
          <a:p>
            <a:r>
              <a:rPr lang="en-US" sz="4400" u="sng" dirty="0">
                <a:latin typeface="Copperplate Gothic Bold" panose="020E0705020206020404" pitchFamily="34" charset="0"/>
              </a:rPr>
              <a:t>Parking collision detection </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653264-5622-4576-AD6E-2DA7787F39B4}"/>
              </a:ext>
            </a:extLst>
          </p:cNvPr>
          <p:cNvSpPr txBox="1"/>
          <p:nvPr/>
        </p:nvSpPr>
        <p:spPr>
          <a:xfrm>
            <a:off x="692037" y="1796111"/>
            <a:ext cx="5839885" cy="4376089"/>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To create a parking collision detector, we needed to make use of some hardware designed to be used with the Arduino micro controller. </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Using 4 SR04 Ultra Sonic Sensors, a passive buzzer, and a few LEDs, we created a system which alerts the user of a potential collision during a parking maneuver.</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sensors will detect objects using ultra sonic waves to determine the distance between the encroaching object and the sensors themselves.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At a predefined distance the sensors will communicate via the Arduino with the passive buzzer and provide distinct beeps alerting the user of the potential collision.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Paired with the passive buzzer are the LEDs which will indicate certain statuses of the PCD system.</a:t>
            </a:r>
          </a:p>
        </p:txBody>
      </p:sp>
      <p:sp>
        <p:nvSpPr>
          <p:cNvPr id="3" name="TextBox 2">
            <a:extLst>
              <a:ext uri="{FF2B5EF4-FFF2-40B4-BE49-F238E27FC236}">
                <a16:creationId xmlns:a16="http://schemas.microsoft.com/office/drawing/2014/main" id="{1EF22481-6940-4464-918C-6DDD0580ACF7}"/>
              </a:ext>
            </a:extLst>
          </p:cNvPr>
          <p:cNvSpPr txBox="1"/>
          <p:nvPr/>
        </p:nvSpPr>
        <p:spPr>
          <a:xfrm>
            <a:off x="386207" y="894289"/>
            <a:ext cx="5622708" cy="369332"/>
          </a:xfrm>
          <a:prstGeom prst="rect">
            <a:avLst/>
          </a:prstGeom>
          <a:noFill/>
        </p:spPr>
        <p:txBody>
          <a:bodyPr wrap="square" rtlCol="0">
            <a:spAutoFit/>
          </a:bodyPr>
          <a:lstStyle/>
          <a:p>
            <a:r>
              <a:rPr lang="en-US" i="1" dirty="0">
                <a:latin typeface="Copperplate Gothic Bold" panose="020E0705020206020404" pitchFamily="34" charset="0"/>
              </a:rPr>
              <a:t>Lead Engineer: Joshua Bonner</a:t>
            </a:r>
          </a:p>
        </p:txBody>
      </p:sp>
      <p:pic>
        <p:nvPicPr>
          <p:cNvPr id="6" name="Picture 5" descr="A close up of a device&#10;&#10;Description automatically generated">
            <a:extLst>
              <a:ext uri="{FF2B5EF4-FFF2-40B4-BE49-F238E27FC236}">
                <a16:creationId xmlns:a16="http://schemas.microsoft.com/office/drawing/2014/main" id="{98FC880C-8E5A-428B-BFBD-C9C397C71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929067" y="276850"/>
            <a:ext cx="2828684" cy="4369906"/>
          </a:xfrm>
          <a:prstGeom prst="rect">
            <a:avLst/>
          </a:prstGeom>
        </p:spPr>
      </p:pic>
      <p:pic>
        <p:nvPicPr>
          <p:cNvPr id="5" name="Picture 4">
            <a:extLst>
              <a:ext uri="{FF2B5EF4-FFF2-40B4-BE49-F238E27FC236}">
                <a16:creationId xmlns:a16="http://schemas.microsoft.com/office/drawing/2014/main" id="{F24CAFBF-45BB-4289-8AE9-763363671125}"/>
              </a:ext>
            </a:extLst>
          </p:cNvPr>
          <p:cNvPicPr>
            <a:picLocks noChangeAspect="1"/>
          </p:cNvPicPr>
          <p:nvPr/>
        </p:nvPicPr>
        <p:blipFill>
          <a:blip r:embed="rId3"/>
          <a:stretch>
            <a:fillRect/>
          </a:stretch>
        </p:blipFill>
        <p:spPr>
          <a:xfrm>
            <a:off x="6885922" y="4066934"/>
            <a:ext cx="4914973" cy="2608055"/>
          </a:xfrm>
          <a:prstGeom prst="rect">
            <a:avLst/>
          </a:prstGeom>
        </p:spPr>
      </p:pic>
    </p:spTree>
    <p:extLst>
      <p:ext uri="{BB962C8B-B14F-4D97-AF65-F5344CB8AC3E}">
        <p14:creationId xmlns:p14="http://schemas.microsoft.com/office/powerpoint/2010/main" val="3339979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9774-DCD6-4591-84B1-2640CFF6F942}"/>
              </a:ext>
            </a:extLst>
          </p:cNvPr>
          <p:cNvSpPr>
            <a:spLocks noGrp="1"/>
          </p:cNvSpPr>
          <p:nvPr>
            <p:ph type="title"/>
          </p:nvPr>
        </p:nvSpPr>
        <p:spPr>
          <a:xfrm>
            <a:off x="315044" y="5146471"/>
            <a:ext cx="10589601" cy="1507067"/>
          </a:xfrm>
        </p:spPr>
        <p:txBody>
          <a:bodyPr>
            <a:normAutofit/>
          </a:bodyPr>
          <a:lstStyle/>
          <a:p>
            <a:r>
              <a:rPr lang="en-US" sz="4400" u="sng" dirty="0">
                <a:latin typeface="Copperplate Gothic Bold" panose="020E0705020206020404" pitchFamily="34" charset="0"/>
              </a:rPr>
              <a:t>Parking collision detection </a:t>
            </a:r>
            <a:endParaRPr lang="en-US" sz="4400" dirty="0"/>
          </a:p>
        </p:txBody>
      </p:sp>
      <p:pic>
        <p:nvPicPr>
          <p:cNvPr id="4" name="Online Media 3" title="PCD">
            <a:hlinkClick r:id="" action="ppaction://media"/>
            <a:extLst>
              <a:ext uri="{FF2B5EF4-FFF2-40B4-BE49-F238E27FC236}">
                <a16:creationId xmlns:a16="http://schemas.microsoft.com/office/drawing/2014/main" id="{5E4E6A54-11F8-436A-85B0-DDC1AB5093D4}"/>
              </a:ext>
            </a:extLst>
          </p:cNvPr>
          <p:cNvPicPr>
            <a:picLocks noRot="1" noChangeAspect="1"/>
          </p:cNvPicPr>
          <p:nvPr>
            <a:videoFile r:link="rId1"/>
          </p:nvPr>
        </p:nvPicPr>
        <p:blipFill>
          <a:blip r:embed="rId3"/>
          <a:stretch>
            <a:fillRect/>
          </a:stretch>
        </p:blipFill>
        <p:spPr>
          <a:xfrm>
            <a:off x="876584" y="294658"/>
            <a:ext cx="9466519" cy="5324917"/>
          </a:xfrm>
          <a:prstGeom prst="rect">
            <a:avLst/>
          </a:prstGeom>
        </p:spPr>
      </p:pic>
    </p:spTree>
    <p:extLst>
      <p:ext uri="{BB962C8B-B14F-4D97-AF65-F5344CB8AC3E}">
        <p14:creationId xmlns:p14="http://schemas.microsoft.com/office/powerpoint/2010/main" val="400591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3A413-77C8-427F-8139-DD7B0759B8B9}"/>
              </a:ext>
            </a:extLst>
          </p:cNvPr>
          <p:cNvSpPr>
            <a:spLocks noGrp="1"/>
          </p:cNvSpPr>
          <p:nvPr>
            <p:ph type="title"/>
          </p:nvPr>
        </p:nvSpPr>
        <p:spPr>
          <a:xfrm>
            <a:off x="388879" y="232859"/>
            <a:ext cx="8534400" cy="634910"/>
          </a:xfrm>
        </p:spPr>
        <p:txBody>
          <a:bodyPr vert="horz" lIns="91440" tIns="45720" rIns="91440" bIns="45720" rtlCol="0" anchor="ctr">
            <a:normAutofit fontScale="90000"/>
          </a:bodyPr>
          <a:lstStyle/>
          <a:p>
            <a:r>
              <a:rPr lang="en-US" sz="4400" u="sng" dirty="0">
                <a:latin typeface="Copperplate Gothic Bold" panose="020E0705020206020404" pitchFamily="34" charset="0"/>
              </a:rPr>
              <a:t>On board diagnostics</a:t>
            </a:r>
          </a:p>
        </p:txBody>
      </p:sp>
      <p:grpSp>
        <p:nvGrpSpPr>
          <p:cNvPr id="13" name="Group 1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451D15B0-3D96-4063-BF1B-08000927FA50}"/>
              </a:ext>
            </a:extLst>
          </p:cNvPr>
          <p:cNvSpPr txBox="1"/>
          <p:nvPr/>
        </p:nvSpPr>
        <p:spPr>
          <a:xfrm>
            <a:off x="513823" y="1423639"/>
            <a:ext cx="5807460" cy="4445879"/>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Given that this system is for a motor vehicle, we decided that it would be an important function to provide the user with vehicle data generated by the Engine Control Module.</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Using the On Board Diagnostic interface, common in most vehicles, we can pull, display, and reset real time data from the engines CPU, including maintenance codes used by mechanics to diagnose engine issues.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A server on the Raspberry Pi is set up to receive incoming data retrieved by the OBDII and then displayed on the user interface</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Additional data pertinent to the use of this vehicle includes engine load, intake temperature, and throttle position.</a:t>
            </a:r>
          </a:p>
        </p:txBody>
      </p:sp>
      <p:sp>
        <p:nvSpPr>
          <p:cNvPr id="3" name="TextBox 2">
            <a:extLst>
              <a:ext uri="{FF2B5EF4-FFF2-40B4-BE49-F238E27FC236}">
                <a16:creationId xmlns:a16="http://schemas.microsoft.com/office/drawing/2014/main" id="{823D0F2C-FEC4-47BB-866D-1D5567E62279}"/>
              </a:ext>
            </a:extLst>
          </p:cNvPr>
          <p:cNvSpPr txBox="1"/>
          <p:nvPr/>
        </p:nvSpPr>
        <p:spPr>
          <a:xfrm>
            <a:off x="388879" y="788729"/>
            <a:ext cx="5890922" cy="369332"/>
          </a:xfrm>
          <a:prstGeom prst="rect">
            <a:avLst/>
          </a:prstGeom>
          <a:noFill/>
        </p:spPr>
        <p:txBody>
          <a:bodyPr wrap="square" rtlCol="0">
            <a:spAutoFit/>
          </a:bodyPr>
          <a:lstStyle/>
          <a:p>
            <a:r>
              <a:rPr lang="en-US" i="1" dirty="0">
                <a:latin typeface="Copperplate Gothic Bold" panose="020E0705020206020404" pitchFamily="34" charset="0"/>
              </a:rPr>
              <a:t>Lead Engineer: Richard Bowser</a:t>
            </a:r>
          </a:p>
        </p:txBody>
      </p:sp>
      <p:pic>
        <p:nvPicPr>
          <p:cNvPr id="2050" name="Picture 2">
            <a:extLst>
              <a:ext uri="{FF2B5EF4-FFF2-40B4-BE49-F238E27FC236}">
                <a16:creationId xmlns:a16="http://schemas.microsoft.com/office/drawing/2014/main" id="{CFC8BF68-9218-4BD9-A563-664858804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4298" y="1963024"/>
            <a:ext cx="5807460" cy="347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216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272413" y="112818"/>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GLOBAL POSITIONING SYSTEM</a:t>
            </a:r>
          </a:p>
        </p:txBody>
      </p:sp>
      <p:sp>
        <p:nvSpPr>
          <p:cNvPr id="6" name="TextBox 5">
            <a:extLst>
              <a:ext uri="{FF2B5EF4-FFF2-40B4-BE49-F238E27FC236}">
                <a16:creationId xmlns:a16="http://schemas.microsoft.com/office/drawing/2014/main" id="{FE6337D1-08D8-4D1C-B192-05B977CD8A0B}"/>
              </a:ext>
            </a:extLst>
          </p:cNvPr>
          <p:cNvSpPr txBox="1"/>
          <p:nvPr/>
        </p:nvSpPr>
        <p:spPr>
          <a:xfrm>
            <a:off x="282018" y="766850"/>
            <a:ext cx="7593496" cy="369332"/>
          </a:xfrm>
          <a:prstGeom prst="rect">
            <a:avLst/>
          </a:prstGeom>
          <a:noFill/>
        </p:spPr>
        <p:txBody>
          <a:bodyPr wrap="square" rtlCol="0">
            <a:spAutoFit/>
          </a:bodyPr>
          <a:lstStyle/>
          <a:p>
            <a:r>
              <a:rPr lang="en-US" i="1" dirty="0">
                <a:latin typeface="Copperplate Gothic Bold" panose="020E0705020206020404" pitchFamily="34" charset="0"/>
              </a:rPr>
              <a:t>Lead Engineer: Alyssa Abram</a:t>
            </a:r>
          </a:p>
        </p:txBody>
      </p:sp>
      <p:sp>
        <p:nvSpPr>
          <p:cNvPr id="7" name="TextBox 6">
            <a:extLst>
              <a:ext uri="{FF2B5EF4-FFF2-40B4-BE49-F238E27FC236}">
                <a16:creationId xmlns:a16="http://schemas.microsoft.com/office/drawing/2014/main" id="{7D3378CC-7685-461C-83B4-681BEC00FC29}"/>
              </a:ext>
            </a:extLst>
          </p:cNvPr>
          <p:cNvSpPr txBox="1"/>
          <p:nvPr/>
        </p:nvSpPr>
        <p:spPr>
          <a:xfrm>
            <a:off x="684118" y="1286651"/>
            <a:ext cx="6375458"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t>Many infotainment systems also provide GPS navigation, some use systems with built in maps and others use systems that require subscriptions.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With no internet connection, offline maps had to be used.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ArcGIS, a geographic information system by ERSI, provides an SDK that is available for free for Penn State students.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ArcGIS also has a Mobile Map Package that contains all the data needed for offline navigation, and then some.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 map of Pennsylvania was not able to be obtained due to the high cost. Therefore all implementation and testing has occurred on a free for development map of the Greater Los Angeles area.</a:t>
            </a:r>
          </a:p>
        </p:txBody>
      </p:sp>
      <p:pic>
        <p:nvPicPr>
          <p:cNvPr id="11" name="Picture 10" descr="A close up of a map&#10;&#10;Description automatically generated">
            <a:extLst>
              <a:ext uri="{FF2B5EF4-FFF2-40B4-BE49-F238E27FC236}">
                <a16:creationId xmlns:a16="http://schemas.microsoft.com/office/drawing/2014/main" id="{C0579CE7-1E4A-472D-B07B-A055E0793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772" y="1114158"/>
            <a:ext cx="3931174" cy="2362650"/>
          </a:xfrm>
          <a:prstGeom prst="rect">
            <a:avLst/>
          </a:prstGeom>
        </p:spPr>
      </p:pic>
      <p:pic>
        <p:nvPicPr>
          <p:cNvPr id="2" name="Picture 1">
            <a:extLst>
              <a:ext uri="{FF2B5EF4-FFF2-40B4-BE49-F238E27FC236}">
                <a16:creationId xmlns:a16="http://schemas.microsoft.com/office/drawing/2014/main" id="{B48EBB74-BBCB-4F62-A5A5-4C3EF054969D}"/>
              </a:ext>
            </a:extLst>
          </p:cNvPr>
          <p:cNvPicPr>
            <a:picLocks noChangeAspect="1"/>
          </p:cNvPicPr>
          <p:nvPr/>
        </p:nvPicPr>
        <p:blipFill>
          <a:blip r:embed="rId3"/>
          <a:stretch>
            <a:fillRect/>
          </a:stretch>
        </p:blipFill>
        <p:spPr>
          <a:xfrm>
            <a:off x="7496772" y="3820965"/>
            <a:ext cx="3931174" cy="2347699"/>
          </a:xfrm>
          <a:prstGeom prst="rect">
            <a:avLst/>
          </a:prstGeom>
        </p:spPr>
      </p:pic>
    </p:spTree>
    <p:extLst>
      <p:ext uri="{BB962C8B-B14F-4D97-AF65-F5344CB8AC3E}">
        <p14:creationId xmlns:p14="http://schemas.microsoft.com/office/powerpoint/2010/main" val="4224518683"/>
      </p:ext>
    </p:extLst>
  </p:cSld>
  <p:clrMapOvr>
    <a:masterClrMapping/>
  </p:clrMapOvr>
</p:sld>
</file>

<file path=ppt/theme/theme1.xml><?xml version="1.0" encoding="utf-8"?>
<a:theme xmlns:a="http://schemas.openxmlformats.org/drawingml/2006/main" name="Slice">
  <a:themeElements>
    <a:clrScheme name="OpenZ">
      <a:dk1>
        <a:sysClr val="windowText" lastClr="000000"/>
      </a:dk1>
      <a:lt1>
        <a:srgbClr val="969696"/>
      </a:lt1>
      <a:dk2>
        <a:srgbClr val="8F2803"/>
      </a:dk2>
      <a:lt2>
        <a:srgbClr val="8F2803"/>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TotalTime>
  <Words>1215</Words>
  <Application>Microsoft Office PowerPoint</Application>
  <PresentationFormat>Widescreen</PresentationFormat>
  <Paragraphs>135</Paragraphs>
  <Slides>17</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Century Gothic</vt:lpstr>
      <vt:lpstr>Copperplate Gothic Bold</vt:lpstr>
      <vt:lpstr>Wingdings</vt:lpstr>
      <vt:lpstr>Wingdings 3</vt:lpstr>
      <vt:lpstr>Slice</vt:lpstr>
      <vt:lpstr>OpenZ</vt:lpstr>
      <vt:lpstr>PowerPoint Presentation</vt:lpstr>
      <vt:lpstr>Purpose</vt:lpstr>
      <vt:lpstr>Infotainment system</vt:lpstr>
      <vt:lpstr>INSTALLING IN THE 350Z</vt:lpstr>
      <vt:lpstr>Parking collision detection </vt:lpstr>
      <vt:lpstr>Parking collision detection </vt:lpstr>
      <vt:lpstr>On board diagnostics</vt:lpstr>
      <vt:lpstr>PowerPoint Presentation</vt:lpstr>
      <vt:lpstr>Music Player</vt:lpstr>
      <vt:lpstr>Lane Departure Detection</vt:lpstr>
      <vt:lpstr>Lane Departure Detection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OpenZ</dc:title>
  <dc:creator>Bonner, Joshua Bryan</dc:creator>
  <cp:lastModifiedBy>Ariel Rupp</cp:lastModifiedBy>
  <cp:revision>37</cp:revision>
  <dcterms:created xsi:type="dcterms:W3CDTF">2020-04-27T14:45:20Z</dcterms:created>
  <dcterms:modified xsi:type="dcterms:W3CDTF">2020-05-07T00:41:00Z</dcterms:modified>
</cp:coreProperties>
</file>